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30"/>
  </p:notesMasterIdLst>
  <p:handoutMasterIdLst>
    <p:handoutMasterId r:id="rId31"/>
  </p:handoutMasterIdLst>
  <p:sldIdLst>
    <p:sldId id="258" r:id="rId4"/>
    <p:sldId id="272" r:id="rId5"/>
    <p:sldId id="280" r:id="rId6"/>
    <p:sldId id="322" r:id="rId7"/>
    <p:sldId id="341" r:id="rId8"/>
    <p:sldId id="342" r:id="rId9"/>
    <p:sldId id="343" r:id="rId10"/>
    <p:sldId id="344" r:id="rId11"/>
    <p:sldId id="345" r:id="rId12"/>
    <p:sldId id="337" r:id="rId13"/>
    <p:sldId id="346" r:id="rId14"/>
    <p:sldId id="347" r:id="rId15"/>
    <p:sldId id="348" r:id="rId16"/>
    <p:sldId id="357" r:id="rId17"/>
    <p:sldId id="350" r:id="rId18"/>
    <p:sldId id="349" r:id="rId19"/>
    <p:sldId id="351" r:id="rId20"/>
    <p:sldId id="353" r:id="rId21"/>
    <p:sldId id="355" r:id="rId22"/>
    <p:sldId id="359" r:id="rId23"/>
    <p:sldId id="356" r:id="rId24"/>
    <p:sldId id="360" r:id="rId25"/>
    <p:sldId id="358" r:id="rId26"/>
    <p:sldId id="361" r:id="rId27"/>
    <p:sldId id="363" r:id="rId28"/>
    <p:sldId id="318" r:id="rId29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C200"/>
    <a:srgbClr val="FFFFFF"/>
    <a:srgbClr val="F2B800"/>
    <a:srgbClr val="FFC305"/>
    <a:srgbClr val="E6E6E6"/>
    <a:srgbClr val="515151"/>
    <a:srgbClr val="F8F8F8"/>
    <a:srgbClr val="3F3F3F"/>
    <a:srgbClr val="5A5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96238" autoAdjust="0"/>
  </p:normalViewPr>
  <p:slideViewPr>
    <p:cSldViewPr snapToGrid="0" showGuides="1">
      <p:cViewPr varScale="1">
        <p:scale>
          <a:sx n="54" d="100"/>
          <a:sy n="54" d="100"/>
        </p:scale>
        <p:origin x="106" y="77"/>
      </p:cViewPr>
      <p:guideLst>
        <p:guide orient="horz" pos="3467"/>
        <p:guide pos="5737"/>
        <p:guide orient="horz" pos="3285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92" y="115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49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 or Presenter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/>
              <a:t>Sub information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10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577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8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24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204" y="2260248"/>
            <a:ext cx="5088832" cy="5089833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2" name="図 4">
            <a:extLst>
              <a:ext uri="{FF2B5EF4-FFF2-40B4-BE49-F238E27FC236}">
                <a16:creationId xmlns:a16="http://schemas.microsoft.com/office/drawing/2014/main" id="{BE03CC1C-467F-4003-AE8C-282208B4D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6626114" y="2201897"/>
            <a:ext cx="5088832" cy="5089833"/>
          </a:xfrm>
          <a:prstGeom prst="rect">
            <a:avLst/>
          </a:prstGeom>
        </p:spPr>
      </p:pic>
      <p:pic>
        <p:nvPicPr>
          <p:cNvPr id="23" name="図 4">
            <a:extLst>
              <a:ext uri="{FF2B5EF4-FFF2-40B4-BE49-F238E27FC236}">
                <a16:creationId xmlns:a16="http://schemas.microsoft.com/office/drawing/2014/main" id="{31019D12-CCF5-4709-91A5-6719AF9BA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2816378" y="2201897"/>
            <a:ext cx="5088832" cy="50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6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Add an image</a:t>
            </a: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90050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45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58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/>
              <a:t>TEXT HERE</a:t>
            </a:r>
          </a:p>
          <a:p>
            <a:pPr lvl="1"/>
            <a:r>
              <a:rPr kumimoji="1" lang="en-US" altLang="ja-JP" dirty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/>
              <a:t>TEXT HERE</a:t>
            </a:r>
          </a:p>
          <a:p>
            <a:pPr lvl="1"/>
            <a:r>
              <a:rPr kumimoji="1" lang="en-US" altLang="ja-JP" dirty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5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/>
              <a:t>TEXT</a:t>
            </a:r>
          </a:p>
          <a:p>
            <a:pPr lvl="1"/>
            <a:r>
              <a:rPr lang="en-US" dirty="0"/>
              <a:t>Level 2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204" y="2260248"/>
            <a:ext cx="5088832" cy="5089833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2" name="図 4">
            <a:extLst>
              <a:ext uri="{FF2B5EF4-FFF2-40B4-BE49-F238E27FC236}">
                <a16:creationId xmlns:a16="http://schemas.microsoft.com/office/drawing/2014/main" id="{BE03CC1C-467F-4003-AE8C-282208B4D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6626114" y="2201897"/>
            <a:ext cx="5088832" cy="5089833"/>
          </a:xfrm>
          <a:prstGeom prst="rect">
            <a:avLst/>
          </a:prstGeom>
        </p:spPr>
      </p:pic>
      <p:pic>
        <p:nvPicPr>
          <p:cNvPr id="23" name="図 4">
            <a:extLst>
              <a:ext uri="{FF2B5EF4-FFF2-40B4-BE49-F238E27FC236}">
                <a16:creationId xmlns:a16="http://schemas.microsoft.com/office/drawing/2014/main" id="{31019D12-CCF5-4709-91A5-6719AF9BAA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2816378" y="2201897"/>
            <a:ext cx="5088832" cy="50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524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 or Presenter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/>
              <a:t>Sub information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6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/>
              <a:t>TEXT</a:t>
            </a:r>
          </a:p>
          <a:p>
            <a:pPr lvl="1"/>
            <a:r>
              <a:rPr lang="en-US" dirty="0"/>
              <a:t>Level 2</a:t>
            </a:r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7678854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2242051"/>
            <a:ext cx="14325600" cy="7459571"/>
          </a:xfrm>
          <a:prstGeom prst="rect">
            <a:avLst/>
          </a:prstGeom>
        </p:spPr>
      </p:pic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546183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368683-A6D9-42BC-8652-1B2C16EFCDA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6565563" y="4227513"/>
            <a:ext cx="914400" cy="914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E285BE66-B74D-456D-899C-49370969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424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93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85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47" Type="http://schemas.openxmlformats.org/officeDocument/2006/relationships/image" Target="../media/image19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image" Target="../media/image1.jp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  <p:sldLayoutId id="2147483750" r:id="rId7"/>
    <p:sldLayoutId id="2147483752" r:id="rId8"/>
    <p:sldLayoutId id="2147483758" r:id="rId9"/>
    <p:sldLayoutId id="2147483759" r:id="rId10"/>
    <p:sldLayoutId id="2147483760" r:id="rId11"/>
    <p:sldLayoutId id="2147483761" r:id="rId12"/>
    <p:sldLayoutId id="2147483763" r:id="rId13"/>
    <p:sldLayoutId id="2147483770" r:id="rId14"/>
    <p:sldLayoutId id="2147483773" r:id="rId15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  <p:sldLayoutId id="2147483753" r:id="rId17"/>
    <p:sldLayoutId id="2147483754" r:id="rId18"/>
    <p:sldLayoutId id="2147483771" r:id="rId19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  <p:sldLayoutId id="2147483756" r:id="rId39"/>
    <p:sldLayoutId id="2147483757" r:id="rId40"/>
    <p:sldLayoutId id="2147483764" r:id="rId41"/>
    <p:sldLayoutId id="2147483766" r:id="rId42"/>
    <p:sldLayoutId id="2147483768" r:id="rId43"/>
    <p:sldLayoutId id="2147483772" r:id="rId4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29.jpe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0" y="4167362"/>
            <a:ext cx="18286413" cy="1440161"/>
          </a:xfrm>
        </p:spPr>
        <p:txBody>
          <a:bodyPr>
            <a:noAutofit/>
          </a:bodyPr>
          <a:lstStyle/>
          <a:p>
            <a:r>
              <a:rPr lang="en-US" altLang="ja-JP" spc="-150" dirty="0">
                <a:solidFill>
                  <a:srgbClr val="FFC3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ja-JP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uild an </a:t>
            </a:r>
            <a:r>
              <a:rPr lang="en-US" altLang="zh-TW" spc="-150" dirty="0">
                <a:solidFill>
                  <a:srgbClr val="F2B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nglish-based </a:t>
            </a:r>
            <a:r>
              <a:rPr lang="en-US" altLang="zh-TW" spc="-150" dirty="0">
                <a:solidFill>
                  <a:srgbClr val="F2B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epresentative </a:t>
            </a:r>
            <a:r>
              <a:rPr lang="en-US" altLang="zh-TW" spc="-150" dirty="0">
                <a:solidFill>
                  <a:srgbClr val="F2B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TW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ool</a:t>
            </a:r>
            <a:endParaRPr kumimoji="1" lang="ja-JP" altLang="en-US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817281" y="5649251"/>
            <a:ext cx="16344898" cy="575841"/>
          </a:xfrm>
        </p:spPr>
        <p:txBody>
          <a:bodyPr/>
          <a:lstStyle/>
          <a:p>
            <a:r>
              <a:rPr lang="zh-TW" altLang="en-US" dirty="0"/>
              <a:t>自然語言模型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2B800"/>
                </a:solidFill>
              </a:rPr>
              <a:t>BERT</a:t>
            </a:r>
            <a:r>
              <a:rPr lang="en-US" altLang="zh-TW" dirty="0"/>
              <a:t>)</a:t>
            </a:r>
            <a:r>
              <a:rPr lang="zh-TW" altLang="en-US" dirty="0"/>
              <a:t>視覺化工具</a:t>
            </a:r>
            <a:endParaRPr kumimoji="1" lang="ja-JP" altLang="en-US" dirty="0"/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68DBF024-B48B-49B8-8EC6-2BA8AFFEF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4774" y="8850107"/>
            <a:ext cx="12313367" cy="1368152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600" b="1" dirty="0">
                <a:solidFill>
                  <a:schemeClr val="accent6">
                    <a:lumMod val="50000"/>
                  </a:schemeClr>
                </a:solidFill>
              </a:rPr>
              <a:t>40847041S </a:t>
            </a: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</a:rPr>
              <a:t>朱自宇                   指導教授：王科植 教授</a:t>
            </a:r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extLst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 rot="21420000">
            <a:off x="-13262" y="739391"/>
            <a:ext cx="11365819" cy="123222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400" dirty="0"/>
              <a:t>Sentiment analysis with twitter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5EDD6233-C5A2-49C7-8DC4-C27D1A896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456"/>
            <a:ext cx="18286413" cy="32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2B270-D306-43D6-B565-D66D8536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11236" y="742820"/>
            <a:ext cx="11230910" cy="1232222"/>
          </a:xfrm>
        </p:spPr>
        <p:txBody>
          <a:bodyPr/>
          <a:lstStyle/>
          <a:p>
            <a:pPr algn="ctr"/>
            <a:r>
              <a:rPr lang="en-US" altLang="zh-TW" dirty="0"/>
              <a:t>But that’s not enough!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FE9624-FA58-43E7-9F1C-F4BA67EBD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Joy, Interest, Surprise, Fear, Anger, Sadness, Contempt, Disgust, Self-Hostility, Shame, Shyness, Guilt…</a:t>
            </a:r>
          </a:p>
          <a:p>
            <a:endParaRPr lang="zh-TW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4014B07-5CD0-44E9-9926-47D7094CB3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zh-TW" dirty="0"/>
              <a:t>Feelings are not bidirectional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CE0C917-E29B-4B3D-8F0C-E012967E74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19116" y="4583895"/>
            <a:ext cx="6851923" cy="2676646"/>
          </a:xfrm>
        </p:spPr>
        <p:txBody>
          <a:bodyPr/>
          <a:lstStyle/>
          <a:p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On the Internet, everyone is allowed to do anything with anonymous identities…</a:t>
            </a:r>
            <a:endParaRPr lang="zh-TW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3D824F9B-2A21-4172-913F-EDFA23862B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/>
              <a:t>We can’t trust the Internet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61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EB411D9F-75C2-44B2-9C74-B3EEDEF9E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06815" y="5232893"/>
            <a:ext cx="8392386" cy="3077948"/>
          </a:xfrm>
        </p:spPr>
        <p:txBody>
          <a:bodyPr/>
          <a:lstStyle/>
          <a:p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If we can know how BERT works in each of its layers, we can train our model in a better way !</a:t>
            </a:r>
            <a:endParaRPr lang="zh-TW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0BD446-D058-48E4-BE15-DF06311893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FF3781-18FD-45DF-93DC-6CBB0DF26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598883D6-A16C-47D1-9A5D-967FE9052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9670503" y="3039901"/>
            <a:ext cx="8756249" cy="856597"/>
          </a:xfrm>
        </p:spPr>
        <p:txBody>
          <a:bodyPr/>
          <a:lstStyle/>
          <a:p>
            <a:pPr algn="ctr"/>
            <a:r>
              <a:rPr lang="en-US" altLang="zh-TW" sz="4000" dirty="0"/>
              <a:t>Use BERT more efficiently</a:t>
            </a:r>
            <a:endParaRPr lang="zh-TW" altLang="en-US" sz="4000" dirty="0"/>
          </a:p>
        </p:txBody>
      </p:sp>
      <p:pic>
        <p:nvPicPr>
          <p:cNvPr id="12" name="Picture 6" descr="BERT QA 機器人實戰– 下篇- The coding day 整天打扣">
            <a:extLst>
              <a:ext uri="{FF2B5EF4-FFF2-40B4-BE49-F238E27FC236}">
                <a16:creationId xmlns:a16="http://schemas.microsoft.com/office/drawing/2014/main" id="{B791EC1B-06D7-4F82-B931-45E67D92AAEF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6" b="7456"/>
          <a:stretch>
            <a:fillRect/>
          </a:stretch>
        </p:blipFill>
        <p:spPr bwMode="auto">
          <a:xfrm rot="21403395">
            <a:off x="666750" y="-474663"/>
            <a:ext cx="8675688" cy="9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19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1">
            <a:extLst>
              <a:ext uri="{FF2B5EF4-FFF2-40B4-BE49-F238E27FC236}">
                <a16:creationId xmlns:a16="http://schemas.microsoft.com/office/drawing/2014/main" id="{EE1D0EDC-E735-4D31-A6D2-D783742AFCA5}"/>
              </a:ext>
            </a:extLst>
          </p:cNvPr>
          <p:cNvSpPr txBox="1">
            <a:spLocks/>
          </p:cNvSpPr>
          <p:nvPr/>
        </p:nvSpPr>
        <p:spPr>
          <a:xfrm>
            <a:off x="9557543" y="1782211"/>
            <a:ext cx="8858250" cy="7404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But even the NLP scientists have</a:t>
            </a:r>
            <a:b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 no idea how BERT’s layers work…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Yep, it just works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spc="3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will make a visualization tool to help data scientist know more about BERT!</a:t>
            </a: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F2D5DAA-3B53-46CF-A202-86E94B6C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29" y="1908148"/>
            <a:ext cx="7386846" cy="7152928"/>
          </a:xfrm>
          <a:prstGeom prst="rect">
            <a:avLst/>
          </a:prstGeom>
        </p:spPr>
      </p:pic>
      <p:pic>
        <p:nvPicPr>
          <p:cNvPr id="11266" name="Picture 2" descr="Code出來就會動了，我哪知道怎麼運作 - 梗圖板 | Dcard">
            <a:extLst>
              <a:ext uri="{FF2B5EF4-FFF2-40B4-BE49-F238E27FC236}">
                <a16:creationId xmlns:a16="http://schemas.microsoft.com/office/drawing/2014/main" id="{14FDA8FF-6449-4C52-A6CB-4D0FD2D0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9" y="590716"/>
            <a:ext cx="7386846" cy="910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AE42D632-A0D1-462D-8A5F-6A3A117F22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7" name="標題 26">
            <a:extLst>
              <a:ext uri="{FF2B5EF4-FFF2-40B4-BE49-F238E27FC236}">
                <a16:creationId xmlns:a16="http://schemas.microsoft.com/office/drawing/2014/main" id="{76ABEB10-6936-47BA-A1A6-9D975173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18506" y="738546"/>
            <a:ext cx="11464814" cy="1231200"/>
          </a:xfrm>
        </p:spPr>
        <p:txBody>
          <a:bodyPr/>
          <a:lstStyle/>
          <a:p>
            <a:pPr algn="ctr"/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choosing the</a:t>
            </a:r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テキスト プレースホルダー 11">
            <a:extLst>
              <a:ext uri="{FF2B5EF4-FFF2-40B4-BE49-F238E27FC236}">
                <a16:creationId xmlns:a16="http://schemas.microsoft.com/office/drawing/2014/main" id="{C8A73BFB-C361-4C21-A7B9-3E479EFE4B5F}"/>
              </a:ext>
            </a:extLst>
          </p:cNvPr>
          <p:cNvSpPr txBox="1">
            <a:spLocks/>
          </p:cNvSpPr>
          <p:nvPr/>
        </p:nvSpPr>
        <p:spPr>
          <a:xfrm>
            <a:off x="626199" y="2912133"/>
            <a:ext cx="8858250" cy="7404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TW" sz="4400" b="1" dirty="0">
                <a:solidFill>
                  <a:srgbClr val="FF0000"/>
                </a:solidFill>
              </a:rPr>
              <a:t>We don’t understand it yet</a:t>
            </a:r>
          </a:p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TW" sz="4400" b="1" dirty="0">
                <a:solidFill>
                  <a:srgbClr val="FF0000"/>
                </a:solidFill>
              </a:rPr>
              <a:t>No need to worry about it</a:t>
            </a:r>
          </a:p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TW" sz="4400" b="1" dirty="0">
                <a:solidFill>
                  <a:srgbClr val="FF0000"/>
                </a:solidFill>
              </a:rPr>
              <a:t>Easy to compare</a:t>
            </a:r>
            <a:r>
              <a:rPr lang="zh-TW" altLang="en-US" sz="4400" b="1" dirty="0">
                <a:solidFill>
                  <a:srgbClr val="FF0000"/>
                </a:solidFill>
              </a:rPr>
              <a:t> </a:t>
            </a:r>
            <a:r>
              <a:rPr lang="en-US" altLang="zh-TW" sz="4400" b="1" dirty="0">
                <a:solidFill>
                  <a:srgbClr val="FF0000"/>
                </a:solidFill>
              </a:rPr>
              <a:t>&amp; adjust </a:t>
            </a:r>
            <a:endParaRPr kumimoji="0" lang="en-US" altLang="zh-TW" sz="44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4400" b="1" spc="3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sp>
        <p:nvSpPr>
          <p:cNvPr id="74" name="AutoShape 10" descr="9.3. 深度循环神经网络— 动手学深度学习2.0.0-beta0 documentation">
            <a:extLst>
              <a:ext uri="{FF2B5EF4-FFF2-40B4-BE49-F238E27FC236}">
                <a16:creationId xmlns:a16="http://schemas.microsoft.com/office/drawing/2014/main" id="{2BDCBCDF-4E20-422F-BE7E-47C8B2CF5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0013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B6B137-A1B3-43E4-8FAE-DD8D23F11D9D}"/>
              </a:ext>
            </a:extLst>
          </p:cNvPr>
          <p:cNvSpPr txBox="1"/>
          <p:nvPr/>
        </p:nvSpPr>
        <p:spPr>
          <a:xfrm>
            <a:off x="626199" y="1768120"/>
            <a:ext cx="9179718" cy="6750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4400" b="1" dirty="0">
                <a:solidFill>
                  <a:srgbClr val="000000"/>
                </a:solidFill>
              </a:rPr>
              <a:t>BERT</a:t>
            </a:r>
            <a:r>
              <a:rPr lang="zh-TW" altLang="en-US" sz="4400" b="1" dirty="0">
                <a:solidFill>
                  <a:srgbClr val="000000"/>
                </a:solidFill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</a:rPr>
              <a:t>is very new</a:t>
            </a:r>
          </a:p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4400" b="1" dirty="0">
                <a:solidFill>
                  <a:srgbClr val="000000"/>
                </a:solidFill>
              </a:rPr>
              <a:t>BERT is a good model</a:t>
            </a:r>
          </a:p>
          <a:p>
            <a:pPr>
              <a:lnSpc>
                <a:spcPct val="300000"/>
              </a:lnSpc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4400" b="1" dirty="0">
                <a:solidFill>
                  <a:srgbClr val="000000"/>
                </a:solidFill>
              </a:rPr>
              <a:t>Pre-training ←→ Fine-tuning </a:t>
            </a:r>
            <a:endParaRPr kumimoji="0" lang="en-US" altLang="zh-TW" sz="4400" b="1" dirty="0">
              <a:solidFill>
                <a:srgbClr val="000000"/>
              </a:solidFill>
            </a:endParaRPr>
          </a:p>
        </p:txBody>
      </p:sp>
      <p:pic>
        <p:nvPicPr>
          <p:cNvPr id="11" name="Picture 2" descr="Bert GIFs | Tenor">
            <a:extLst>
              <a:ext uri="{FF2B5EF4-FFF2-40B4-BE49-F238E27FC236}">
                <a16:creationId xmlns:a16="http://schemas.microsoft.com/office/drawing/2014/main" id="{1BC2E460-644C-4B72-A0DA-3F6F3373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39" y="1913413"/>
            <a:ext cx="7296886" cy="7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2BD70C4-D056-42CA-AD1E-265C80D6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86937" y="740249"/>
            <a:ext cx="11132670" cy="1232222"/>
          </a:xfrm>
        </p:spPr>
        <p:txBody>
          <a:bodyPr/>
          <a:lstStyle/>
          <a:p>
            <a:pPr algn="ctr"/>
            <a:r>
              <a:rPr lang="en-US" altLang="zh-TW" dirty="0"/>
              <a:t>A BERT visualization tool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82C6514-55F7-46AD-8544-E7BF6010F4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sz="6600" b="1" dirty="0"/>
              <a:t>Charts</a:t>
            </a:r>
            <a:endParaRPr lang="zh-TW" altLang="en-US" sz="6600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A296D54-C6A8-4FF5-B438-A690A0C1E7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sz="3600" b="1" dirty="0"/>
              <a:t>Easy-understanding charts that enable scientists to get information fast.</a:t>
            </a:r>
            <a:endParaRPr lang="zh-TW" altLang="en-US" sz="3600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D3CFC32-9BC3-4448-A7F7-1CE31FB292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TW" sz="6600" b="1" dirty="0"/>
              <a:t>Comparison</a:t>
            </a:r>
            <a:endParaRPr lang="zh-TW" altLang="en-US" sz="6600" b="1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46D8392-2CA5-4D21-BDD8-629DF2A7F3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TW" sz="3600" b="1" dirty="0"/>
              <a:t>Allow scientists to compare different models so they can know what’s going on.</a:t>
            </a:r>
            <a:endParaRPr lang="zh-TW" altLang="en-US" sz="3600" b="1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8587AC02-70AE-4D65-96ED-92E8228624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TW" sz="6600" b="1" dirty="0"/>
              <a:t>Special tasks</a:t>
            </a:r>
            <a:endParaRPr lang="zh-TW" altLang="en-US" sz="6600" b="1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F24425E-A83A-426A-8A0E-9FF9AD207D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TW" sz="3600" b="1" dirty="0"/>
              <a:t>Marks data with special tasks, benefits for deep data analysis.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6291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實作方法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ja-JP" i="1" dirty="0"/>
              <a:t>3: How to do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93711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8E48CFE3-C662-4B4B-A427-A047879D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23083" y="743130"/>
            <a:ext cx="11242765" cy="1232222"/>
          </a:xfrm>
        </p:spPr>
        <p:txBody>
          <a:bodyPr>
            <a:normAutofit/>
          </a:bodyPr>
          <a:lstStyle/>
          <a:p>
            <a:r>
              <a:rPr lang="en-US" altLang="zh-TW" dirty="0"/>
              <a:t>Ideas about the 3 features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E145BFC-3CA2-4E83-B7FF-9D2173F107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sz="3600" b="1" dirty="0">
                <a:solidFill>
                  <a:srgbClr val="FF0000"/>
                </a:solidFill>
              </a:rPr>
              <a:t>Line chart</a:t>
            </a:r>
            <a:r>
              <a:rPr lang="en-US" altLang="zh-TW" sz="3600" b="1" dirty="0"/>
              <a:t> is the best way, because every word in BERT is a 768 dimensional vector, we have to draw all of them to make judgements.</a:t>
            </a:r>
            <a:endParaRPr lang="zh-TW" altLang="en-US" sz="3600" b="1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DB36B69C-184A-4D51-B5FA-15DD36D23C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-180000">
            <a:off x="467072" y="3209223"/>
            <a:ext cx="5200421" cy="792088"/>
          </a:xfrm>
        </p:spPr>
        <p:txBody>
          <a:bodyPr/>
          <a:lstStyle/>
          <a:p>
            <a:pPr algn="ctr"/>
            <a:r>
              <a:rPr lang="en-US" altLang="zh-TW" sz="2800" dirty="0"/>
              <a:t>Easy-understanding charts</a:t>
            </a:r>
            <a:endParaRPr lang="zh-TW" altLang="en-US" sz="2800" dirty="0"/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B4D126D7-732C-4F42-A1FF-50AEF3E26F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sz="3600" b="1" dirty="0"/>
              <a:t>Allow </a:t>
            </a:r>
            <a:r>
              <a:rPr lang="en-US" altLang="zh-TW" sz="3600" b="1" dirty="0">
                <a:solidFill>
                  <a:srgbClr val="FF0000"/>
                </a:solidFill>
              </a:rPr>
              <a:t>multiple charts </a:t>
            </a:r>
            <a:r>
              <a:rPr lang="en-US" altLang="zh-TW" sz="3600" b="1" dirty="0"/>
              <a:t>with different models appear at the same time. It can also display their relations, such as </a:t>
            </a:r>
            <a:r>
              <a:rPr lang="en-US" altLang="zh-TW" sz="3600" b="1" dirty="0">
                <a:solidFill>
                  <a:srgbClr val="FF0000"/>
                </a:solidFill>
              </a:rPr>
              <a:t>deviation, average</a:t>
            </a:r>
            <a:r>
              <a:rPr lang="en-US" altLang="zh-TW" sz="3600" b="1" dirty="0"/>
              <a:t>… .</a:t>
            </a:r>
            <a:endParaRPr lang="zh-TW" altLang="en-US" sz="3600" b="1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D082C59-F736-46EF-970F-813BF626C5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/>
              <a:t>Model comparison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D45F622-011F-4A26-8DD0-C93AB46AAD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TW" sz="3600" b="1" dirty="0"/>
              <a:t>This is the hardest part, because we have to know what data may the scientists want, what can help them analysis better…</a:t>
            </a:r>
            <a:endParaRPr lang="zh-TW" altLang="en-US" sz="3600" b="1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D10847B5-6F57-449C-9C5F-457A4FA3D6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Special tasks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4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AE42D632-A0D1-462D-8A5F-6A3A117F22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7" name="標題 26">
            <a:extLst>
              <a:ext uri="{FF2B5EF4-FFF2-40B4-BE49-F238E27FC236}">
                <a16:creationId xmlns:a16="http://schemas.microsoft.com/office/drawing/2014/main" id="{76ABEB10-6936-47BA-A1A6-9D975173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18506" y="738546"/>
            <a:ext cx="11464814" cy="1231200"/>
          </a:xfrm>
        </p:spPr>
        <p:txBody>
          <a:bodyPr/>
          <a:lstStyle/>
          <a:p>
            <a:pPr algn="ctr"/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special tasks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テキスト プレースホルダー 11">
            <a:extLst>
              <a:ext uri="{FF2B5EF4-FFF2-40B4-BE49-F238E27FC236}">
                <a16:creationId xmlns:a16="http://schemas.microsoft.com/office/drawing/2014/main" id="{C8A73BFB-C361-4C21-A7B9-3E479EFE4B5F}"/>
              </a:ext>
            </a:extLst>
          </p:cNvPr>
          <p:cNvSpPr txBox="1">
            <a:spLocks/>
          </p:cNvSpPr>
          <p:nvPr/>
        </p:nvSpPr>
        <p:spPr>
          <a:xfrm>
            <a:off x="131763" y="2538159"/>
            <a:ext cx="8858250" cy="74048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Do some tasks first, compare between data and record the result, try to find something useful and we can mark it on the tool.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E.g. Compare positive and negative sentences to see what is the difference between them.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4400" b="1" spc="3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sp>
        <p:nvSpPr>
          <p:cNvPr id="74" name="AutoShape 10" descr="9.3. 深度循环神经网络— 动手学深度学习2.0.0-beta0 documentation">
            <a:extLst>
              <a:ext uri="{FF2B5EF4-FFF2-40B4-BE49-F238E27FC236}">
                <a16:creationId xmlns:a16="http://schemas.microsoft.com/office/drawing/2014/main" id="{2BDCBCDF-4E20-422F-BE7E-47C8B2CF5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0013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CBDE933A-E176-439E-B3BD-C7EAF1153625}"/>
              </a:ext>
            </a:extLst>
          </p:cNvPr>
          <p:cNvSpPr txBox="1">
            <a:spLocks/>
          </p:cNvSpPr>
          <p:nvPr/>
        </p:nvSpPr>
        <p:spPr>
          <a:xfrm>
            <a:off x="9490983" y="2538159"/>
            <a:ext cx="8902700" cy="74048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 between models, analysis the data trend in the models, and draw it on our charts.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E.g. See what’s different between “</a:t>
            </a:r>
            <a:r>
              <a:rPr lang="en-US" altLang="zh-TW" sz="4400" b="1" spc="3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-base-uncased” and “</a:t>
            </a:r>
            <a:r>
              <a:rPr lang="en-US" altLang="zh-TW" sz="4400" b="1" spc="3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-base-</a:t>
            </a:r>
            <a:r>
              <a:rPr lang="en-US" altLang="zh-TW" sz="4400" b="1" spc="3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</a:t>
            </a: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”.</a:t>
            </a: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413438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成果展示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zh-TW" i="1" dirty="0"/>
              <a:t>4</a:t>
            </a:r>
            <a:r>
              <a:rPr lang="en-US" altLang="ja-JP" i="1" dirty="0"/>
              <a:t>: What I have done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18834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>
          <a:xfrm rot="21420000">
            <a:off x="132292" y="739061"/>
            <a:ext cx="11087284" cy="1232222"/>
          </a:xfrm>
        </p:spPr>
        <p:txBody>
          <a:bodyPr/>
          <a:lstStyle/>
          <a:p>
            <a:pPr algn="ctr"/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Table of Contents</a:t>
            </a:r>
            <a:endParaRPr kumimoji="1"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BERT</a:t>
            </a:r>
            <a:endParaRPr kumimoji="1" lang="ja-JP" altLang="en-US" dirty="0">
              <a:effectLst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Before the beginning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動機發想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The main purpose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/>
              <a:t>實作方法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/>
              <a:t>How to do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TW" altLang="en-US" dirty="0"/>
              <a:t>成</a:t>
            </a:r>
            <a:r>
              <a:rPr kumimoji="1" lang="zh-TW" altLang="en-US" dirty="0"/>
              <a:t>果展示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What </a:t>
            </a:r>
            <a:r>
              <a:rPr lang="en-US" altLang="zh-TW" dirty="0"/>
              <a:t>I</a:t>
            </a:r>
            <a:r>
              <a:rPr kumimoji="1" lang="en-US" altLang="ja-JP" dirty="0"/>
              <a:t> </a:t>
            </a:r>
            <a:r>
              <a:rPr lang="en-US" altLang="ja-JP" dirty="0"/>
              <a:t>have </a:t>
            </a:r>
            <a:r>
              <a:rPr kumimoji="1" lang="en-US" altLang="ja-JP" dirty="0"/>
              <a:t>done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TW" altLang="en-US" dirty="0"/>
              <a:t>反思</a:t>
            </a:r>
            <a:r>
              <a:rPr lang="en-US" altLang="zh-TW" dirty="0"/>
              <a:t>&amp;</a:t>
            </a:r>
            <a:r>
              <a:rPr lang="zh-TW" altLang="en-US" dirty="0"/>
              <a:t>展望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What can be better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TW" altLang="en-US" dirty="0"/>
              <a:t>客座提問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What you should do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69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E1C9758-283B-4B51-9853-E606A78C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5697" y="742675"/>
            <a:ext cx="11225368" cy="1232222"/>
          </a:xfrm>
        </p:spPr>
        <p:txBody>
          <a:bodyPr/>
          <a:lstStyle/>
          <a:p>
            <a:r>
              <a:rPr lang="en-US" altLang="zh-TW" dirty="0"/>
              <a:t>Data set that I’ve used now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5E98A2-D4EA-4EB4-9969-E2121790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39" y="2753817"/>
            <a:ext cx="8282767" cy="31260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A77056-BFE7-41DE-9920-E8596C18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39" y="6365838"/>
            <a:ext cx="12282307" cy="312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509D66F-347B-43B0-AE95-B54D361B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180" y="986503"/>
            <a:ext cx="4252328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C3F13CC0-AAAE-4DEB-B7C1-DA9E15E84DA3}"/>
              </a:ext>
            </a:extLst>
          </p:cNvPr>
          <p:cNvSpPr txBox="1">
            <a:spLocks/>
          </p:cNvSpPr>
          <p:nvPr/>
        </p:nvSpPr>
        <p:spPr>
          <a:xfrm>
            <a:off x="284956" y="929597"/>
            <a:ext cx="8858250" cy="92013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</a:rPr>
              <a:t>Draw line chart of the 768 vectors represent the [CLS] token of a sentence.</a:t>
            </a:r>
            <a:br>
              <a:rPr lang="en-US" altLang="zh-TW" sz="4800" b="1" dirty="0">
                <a:solidFill>
                  <a:schemeClr val="bg1">
                    <a:lumMod val="50000"/>
                  </a:schemeClr>
                </a:solidFill>
              </a:rPr>
            </a:br>
            <a:endParaRPr lang="en-US" altLang="zh-TW" sz="4800" b="1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</a:rPr>
              <a:t>Compare positive and negative sentences to guess which vectors are related to defining sentiments.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4400" b="1" spc="3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39523AB-B8F6-4729-BE54-AD829E03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216798"/>
            <a:ext cx="7286626" cy="44152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55CEEC-FC72-402A-8BBC-85A62D15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5300662"/>
            <a:ext cx="7293883" cy="46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5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反思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展望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zh-TW" i="1" dirty="0"/>
              <a:t>5</a:t>
            </a:r>
            <a:r>
              <a:rPr lang="en-US" altLang="ja-JP" i="1" dirty="0"/>
              <a:t>: What can be better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19044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AE42D632-A0D1-462D-8A5F-6A3A117F22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7" name="標題 26">
            <a:extLst>
              <a:ext uri="{FF2B5EF4-FFF2-40B4-BE49-F238E27FC236}">
                <a16:creationId xmlns:a16="http://schemas.microsoft.com/office/drawing/2014/main" id="{76ABEB10-6936-47BA-A1A6-9D975173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18506" y="738546"/>
            <a:ext cx="11464814" cy="1231200"/>
          </a:xfrm>
        </p:spPr>
        <p:txBody>
          <a:bodyPr/>
          <a:lstStyle/>
          <a:p>
            <a:pPr algn="ctr"/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discoveries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テキスト プレースホルダー 11">
            <a:extLst>
              <a:ext uri="{FF2B5EF4-FFF2-40B4-BE49-F238E27FC236}">
                <a16:creationId xmlns:a16="http://schemas.microsoft.com/office/drawing/2014/main" id="{C8A73BFB-C361-4C21-A7B9-3E479EFE4B5F}"/>
              </a:ext>
            </a:extLst>
          </p:cNvPr>
          <p:cNvSpPr txBox="1">
            <a:spLocks/>
          </p:cNvSpPr>
          <p:nvPr/>
        </p:nvSpPr>
        <p:spPr>
          <a:xfrm>
            <a:off x="131763" y="2538159"/>
            <a:ext cx="8858250" cy="7404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 In negative sentences, specific dimension data value increased a lot from the positive ones.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Some continuous dimensions always changes their relations at the same time.</a:t>
            </a:r>
            <a:endParaRPr lang="en-US" altLang="zh-TW" sz="4400" b="1" spc="3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sp>
        <p:nvSpPr>
          <p:cNvPr id="74" name="AutoShape 10" descr="9.3. 深度循环神经网络— 动手学深度学习2.0.0-beta0 documentation">
            <a:extLst>
              <a:ext uri="{FF2B5EF4-FFF2-40B4-BE49-F238E27FC236}">
                <a16:creationId xmlns:a16="http://schemas.microsoft.com/office/drawing/2014/main" id="{2BDCBCDF-4E20-422F-BE7E-47C8B2CF5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0013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テキスト プレースホルダー 11">
            <a:extLst>
              <a:ext uri="{FF2B5EF4-FFF2-40B4-BE49-F238E27FC236}">
                <a16:creationId xmlns:a16="http://schemas.microsoft.com/office/drawing/2014/main" id="{CBDE933A-E176-439E-B3BD-C7EAF1153625}"/>
              </a:ext>
            </a:extLst>
          </p:cNvPr>
          <p:cNvSpPr txBox="1">
            <a:spLocks/>
          </p:cNvSpPr>
          <p:nvPr/>
        </p:nvSpPr>
        <p:spPr>
          <a:xfrm>
            <a:off x="9383713" y="2538159"/>
            <a:ext cx="8902700" cy="72086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</a:rPr>
              <a:t>Some dimensions are always way too far from average</a:t>
            </a:r>
            <a:b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</a:rPr>
              <a:t>(extremum happened).</a:t>
            </a:r>
            <a:endParaRPr lang="en-US" altLang="zh-TW" sz="3600" dirty="0"/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spc="300" dirty="0">
                <a:solidFill>
                  <a:schemeClr val="bg1">
                    <a:lumMod val="50000"/>
                  </a:schemeClr>
                </a:solidFill>
              </a:rPr>
              <a:t> Sentences that have the same meaning have same [CLS] vectors’ trend.</a:t>
            </a:r>
          </a:p>
        </p:txBody>
      </p:sp>
    </p:spTree>
    <p:extLst>
      <p:ext uri="{BB962C8B-B14F-4D97-AF65-F5344CB8AC3E}">
        <p14:creationId xmlns:p14="http://schemas.microsoft.com/office/powerpoint/2010/main" val="28627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2C0BB941-B55A-4541-9850-A43D4174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can be done next</a:t>
            </a:r>
            <a:endParaRPr lang="zh-TW" altLang="en-US" dirty="0"/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E553FD3D-366C-450D-81EC-2BE6871B6A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b="1" dirty="0">
                <a:effectLst/>
              </a:rPr>
              <a:t>Focus on the changes through every layer, find out what work does this layer do. </a:t>
            </a:r>
            <a:endParaRPr lang="zh-TW" altLang="en-US" b="1" dirty="0">
              <a:effectLst/>
            </a:endParaRP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2E3F7CA0-4370-499B-A1D3-30B80CA416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Compare cross layers</a:t>
            </a:r>
            <a:endParaRPr lang="zh-TW" altLang="en-US" dirty="0"/>
          </a:p>
        </p:txBody>
      </p:sp>
      <p:sp>
        <p:nvSpPr>
          <p:cNvPr id="23" name="文字版面配置區 22">
            <a:extLst>
              <a:ext uri="{FF2B5EF4-FFF2-40B4-BE49-F238E27FC236}">
                <a16:creationId xmlns:a16="http://schemas.microsoft.com/office/drawing/2014/main" id="{65797FCC-F308-4D17-8659-1EAA687590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b="1" dirty="0">
                <a:effectLst/>
              </a:rPr>
              <a:t>Try more and more data to see if it really works, or it was all luck that they have this trend.</a:t>
            </a:r>
            <a:endParaRPr lang="zh-TW" altLang="en-US" b="1" dirty="0">
              <a:effectLst/>
            </a:endParaRPr>
          </a:p>
        </p:txBody>
      </p:sp>
      <p:sp>
        <p:nvSpPr>
          <p:cNvPr id="24" name="文字版面配置區 23">
            <a:extLst>
              <a:ext uri="{FF2B5EF4-FFF2-40B4-BE49-F238E27FC236}">
                <a16:creationId xmlns:a16="http://schemas.microsoft.com/office/drawing/2014/main" id="{869170D4-07F9-4647-892A-0B18AB860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TW" dirty="0"/>
              <a:t>Increase data sets diversity</a:t>
            </a:r>
            <a:endParaRPr lang="zh-TW" altLang="en-US" dirty="0"/>
          </a:p>
        </p:txBody>
      </p:sp>
      <p:pic>
        <p:nvPicPr>
          <p:cNvPr id="26" name="Picture 4" descr="The Illustrated BERT, ELMo, and co. (How NLP Cracked Transfer Learning) –  Jay Alammar – Visualizing machine learning one concept at a time.">
            <a:extLst>
              <a:ext uri="{FF2B5EF4-FFF2-40B4-BE49-F238E27FC236}">
                <a16:creationId xmlns:a16="http://schemas.microsoft.com/office/drawing/2014/main" id="{D7FA74CF-9F43-4E67-BF0A-CA248F6AD7A7}"/>
              </a:ext>
            </a:extLst>
          </p:cNvPr>
          <p:cNvPicPr>
            <a:picLocks noGrp="1" noChangeAspect="1" noChangeArrowheads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79" y="2524125"/>
            <a:ext cx="6968292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多元宇宙「蜘蛛人」的齊聚梗圖出自這！90 年代《蜘蛛人》動畫系列是如何領先「新宇宙」創下經典？ | 電影神搜| LINE TODAY">
            <a:extLst>
              <a:ext uri="{FF2B5EF4-FFF2-40B4-BE49-F238E27FC236}">
                <a16:creationId xmlns:a16="http://schemas.microsoft.com/office/drawing/2014/main" id="{60445F44-8C49-4733-BB6E-DCC2D4BFCDCF}"/>
              </a:ext>
            </a:extLst>
          </p:cNvPr>
          <p:cNvPicPr>
            <a:picLocks noGrp="1" noChangeAspect="1" noChangeArrowheads="1"/>
          </p:cNvPicPr>
          <p:nvPr>
            <p:ph type="chart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855" y="2802280"/>
            <a:ext cx="7562079" cy="42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33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客座提問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zh-TW" i="1" dirty="0"/>
              <a:t>6</a:t>
            </a:r>
            <a:r>
              <a:rPr lang="en-US" altLang="ja-JP" i="1" dirty="0"/>
              <a:t>: What you should do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60219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sz="3200" dirty="0"/>
              <a:t>Yes, this is also the end of the presentation</a:t>
            </a:r>
            <a:endParaRPr lang="en-US" sz="3200" dirty="0"/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0F0D76E-E4EF-4C6F-88B5-15EC7C9302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TW" sz="3200" b="1" dirty="0"/>
              <a:t>40847041S</a:t>
            </a:r>
            <a:r>
              <a:rPr lang="zh-TW" altLang="en-US" sz="3200" b="1" dirty="0"/>
              <a:t> 朱自宇</a:t>
            </a:r>
          </a:p>
        </p:txBody>
      </p:sp>
    </p:spTree>
    <p:extLst>
      <p:ext uri="{BB962C8B-B14F-4D97-AF65-F5344CB8AC3E}">
        <p14:creationId xmlns:p14="http://schemas.microsoft.com/office/powerpoint/2010/main" val="29934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386">
        <p14:doors dir="vert"/>
      </p:transition>
    </mc:Choice>
    <mc:Fallback xmlns="">
      <p:transition spd="slow" advTm="838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ja-JP" i="1" dirty="0"/>
              <a:t>1: Before the beginning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8941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1">
            <a:extLst>
              <a:ext uri="{FF2B5EF4-FFF2-40B4-BE49-F238E27FC236}">
                <a16:creationId xmlns:a16="http://schemas.microsoft.com/office/drawing/2014/main" id="{84860D19-030A-453F-B641-51CB8D153AFD}"/>
              </a:ext>
            </a:extLst>
          </p:cNvPr>
          <p:cNvSpPr txBox="1">
            <a:spLocks/>
          </p:cNvSpPr>
          <p:nvPr/>
        </p:nvSpPr>
        <p:spPr>
          <a:xfrm>
            <a:off x="9552083" y="2267836"/>
            <a:ext cx="8423548" cy="74048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3200" b="1" dirty="0"/>
              <a:t> </a:t>
            </a:r>
            <a:r>
              <a:rPr lang="zh-TW" altLang="en-US" sz="3200" b="1" dirty="0"/>
              <a:t> </a:t>
            </a:r>
            <a:r>
              <a:rPr lang="en-US" altLang="zh-TW" sz="48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sz="48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utter</a:t>
            </a:r>
            <a:r>
              <a:rPr lang="en-US" altLang="zh-TW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48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gg</a:t>
            </a:r>
            <a:r>
              <a:rPr lang="en-US" altLang="zh-TW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8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</a:t>
            </a:r>
            <a:r>
              <a:rPr lang="en-US" altLang="zh-TW" sz="48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dirty="0"/>
              <a:t>  </a:t>
            </a:r>
            <a:r>
              <a:rPr lang="en-US" altLang="zh-TW" sz="44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r>
              <a:rPr lang="zh-TW" altLang="en-US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zh-TW" altLang="en-US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Ernie</a:t>
            </a:r>
            <a:r>
              <a:rPr lang="zh-TW" altLang="en-US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altLang="zh-TW" sz="4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Sesame</a:t>
            </a:r>
            <a:r>
              <a:rPr lang="zh-TW" altLang="en-US" sz="4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Street</a:t>
            </a:r>
            <a:endParaRPr lang="en-US" altLang="zh-TW" sz="4400" i="1" dirty="0"/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dirty="0"/>
              <a:t>  </a:t>
            </a:r>
            <a:r>
              <a:rPr lang="en-US" altLang="zh-TW" sz="44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idirectional </a:t>
            </a:r>
            <a:r>
              <a:rPr lang="en-US" altLang="zh-TW" sz="44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ncoder </a:t>
            </a:r>
            <a:b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4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epresentation from </a:t>
            </a:r>
            <a:b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44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TW" sz="44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ransformers</a:t>
            </a: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pic>
        <p:nvPicPr>
          <p:cNvPr id="18" name="Picture 20" descr="Hong Kong Style Egg Tart – My First Attempt – New Chapter in Life">
            <a:extLst>
              <a:ext uri="{FF2B5EF4-FFF2-40B4-BE49-F238E27FC236}">
                <a16:creationId xmlns:a16="http://schemas.microsoft.com/office/drawing/2014/main" id="{C530EF7A-2625-48CC-AC42-534B46CD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2" y="3736213"/>
            <a:ext cx="7556131" cy="447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ERT QA 機器人實戰- 上篇- The coding day 整天打扣">
            <a:extLst>
              <a:ext uri="{FF2B5EF4-FFF2-40B4-BE49-F238E27FC236}">
                <a16:creationId xmlns:a16="http://schemas.microsoft.com/office/drawing/2014/main" id="{BA1BB828-0CC1-4463-BDF0-D306C9509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52" y="2606721"/>
            <a:ext cx="6700230" cy="67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6735EDB-2BE9-4CE2-B563-AABA3422C1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8504CB6B-1021-42FE-A9B8-54D6860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What is </a:t>
            </a:r>
            <a:r>
              <a:rPr lang="en-US" altLang="ja-JP" sz="54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BERT</a:t>
            </a:r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?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FF175B6-A220-48D6-A1BC-5CB0B93322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Wat is Google BERT? - Traffic Today">
            <a:extLst>
              <a:ext uri="{FF2B5EF4-FFF2-40B4-BE49-F238E27FC236}">
                <a16:creationId xmlns:a16="http://schemas.microsoft.com/office/drawing/2014/main" id="{0E6FC18C-6B0A-4E9F-BD78-51281C526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3736213"/>
            <a:ext cx="7959203" cy="447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字版面配置區 60">
            <a:extLst>
              <a:ext uri="{FF2B5EF4-FFF2-40B4-BE49-F238E27FC236}">
                <a16:creationId xmlns:a16="http://schemas.microsoft.com/office/drawing/2014/main" id="{AE42D632-A0D1-462D-8A5F-6A3A117F22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7" name="標題 26">
            <a:extLst>
              <a:ext uri="{FF2B5EF4-FFF2-40B4-BE49-F238E27FC236}">
                <a16:creationId xmlns:a16="http://schemas.microsoft.com/office/drawing/2014/main" id="{76ABEB10-6936-47BA-A1A6-9D975173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18506" y="738546"/>
            <a:ext cx="11464814" cy="1231200"/>
          </a:xfrm>
        </p:spPr>
        <p:txBody>
          <a:bodyPr/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atural </a:t>
            </a:r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anguage </a:t>
            </a:r>
            <a:r>
              <a:rPr lang="en-US" altLang="zh-TW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rocessing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テキスト プレースホルダー 11">
            <a:extLst>
              <a:ext uri="{FF2B5EF4-FFF2-40B4-BE49-F238E27FC236}">
                <a16:creationId xmlns:a16="http://schemas.microsoft.com/office/drawing/2014/main" id="{C8A73BFB-C361-4C21-A7B9-3E479EFE4B5F}"/>
              </a:ext>
            </a:extLst>
          </p:cNvPr>
          <p:cNvSpPr txBox="1">
            <a:spLocks/>
          </p:cNvSpPr>
          <p:nvPr/>
        </p:nvSpPr>
        <p:spPr>
          <a:xfrm>
            <a:off x="157163" y="2538159"/>
            <a:ext cx="8858250" cy="7404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Allowing computers to understand texts and spoken words like we do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Create </a:t>
            </a:r>
            <a:r>
              <a:rPr lang="en-US" altLang="zh-TW" sz="4400" b="1" dirty="0">
                <a:solidFill>
                  <a:srgbClr val="FF0000"/>
                </a:solidFill>
              </a:rPr>
              <a:t>Language Models</a:t>
            </a:r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 and use huge amounts of texts to training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4400" b="1" dirty="0">
                <a:solidFill>
                  <a:srgbClr val="FF0000"/>
                </a:solidFill>
              </a:rPr>
              <a:t>Finally, computers find out the rules of our language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4400" b="1" spc="3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600" dirty="0"/>
          </a:p>
        </p:txBody>
      </p:sp>
      <p:pic>
        <p:nvPicPr>
          <p:cNvPr id="3076" name="Picture 4" descr="嗯~對你說的都對!">
            <a:extLst>
              <a:ext uri="{FF2B5EF4-FFF2-40B4-BE49-F238E27FC236}">
                <a16:creationId xmlns:a16="http://schemas.microsoft.com/office/drawing/2014/main" id="{0C97A20F-0E58-4A31-9BA0-8CBE8EB1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2538159"/>
            <a:ext cx="6884987" cy="688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utoShape 10" descr="9.3. 深度循环神经网络— 动手学深度学习2.0.0-beta0 documentation">
            <a:extLst>
              <a:ext uri="{FF2B5EF4-FFF2-40B4-BE49-F238E27FC236}">
                <a16:creationId xmlns:a16="http://schemas.microsoft.com/office/drawing/2014/main" id="{2BDCBCDF-4E20-422F-BE7E-47C8B2CF5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0013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2" name="Picture 10" descr="解释BERT为什么是双向表示_阿里武的技术博客-CSDN博客_bert为什么是双向的">
            <a:extLst>
              <a:ext uri="{FF2B5EF4-FFF2-40B4-BE49-F238E27FC236}">
                <a16:creationId xmlns:a16="http://schemas.microsoft.com/office/drawing/2014/main" id="{8339F306-09F0-420C-B917-1426496E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545" y="2912133"/>
            <a:ext cx="7375669" cy="66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問題】這張窩不知道是什麼梗？ @場外休憩區哈啦板- 巴哈姆特">
            <a:extLst>
              <a:ext uri="{FF2B5EF4-FFF2-40B4-BE49-F238E27FC236}">
                <a16:creationId xmlns:a16="http://schemas.microsoft.com/office/drawing/2014/main" id="{A65B3315-9EBD-4CEB-928D-C85AFDF86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87" y="2610365"/>
            <a:ext cx="7007657" cy="700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1">
            <a:extLst>
              <a:ext uri="{FF2B5EF4-FFF2-40B4-BE49-F238E27FC236}">
                <a16:creationId xmlns:a16="http://schemas.microsoft.com/office/drawing/2014/main" id="{84860D19-030A-453F-B641-51CB8D153AFD}"/>
              </a:ext>
            </a:extLst>
          </p:cNvPr>
          <p:cNvSpPr txBox="1">
            <a:spLocks/>
          </p:cNvSpPr>
          <p:nvPr/>
        </p:nvSpPr>
        <p:spPr>
          <a:xfrm>
            <a:off x="9552083" y="2267836"/>
            <a:ext cx="8423548" cy="74048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rgbClr val="000000"/>
                </a:solidFill>
              </a:rPr>
              <a:t> </a:t>
            </a:r>
            <a:r>
              <a:rPr lang="zh-TW" altLang="en-US" sz="3200" b="1" dirty="0">
                <a:solidFill>
                  <a:srgbClr val="000000"/>
                </a:solidFill>
              </a:rPr>
              <a:t> </a:t>
            </a:r>
            <a:r>
              <a:rPr lang="zh-TW" altLang="en-US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每一個字皆為一個詞空間中的</a:t>
            </a: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768</a:t>
            </a:r>
            <a:r>
              <a:rPr lang="zh-TW" altLang="en-US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維向量</a:t>
            </a:r>
            <a:endParaRPr lang="en-US" altLang="zh-TW" sz="3200" b="1" spc="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TW" altLang="en-US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兩階段遷移式學習</a:t>
            </a:r>
            <a:b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 Pre-training ←→ Fine-tuning )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[CLS],[SEP] tokens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Multi-layer</a:t>
            </a:r>
            <a:r>
              <a:rPr lang="zh-TW" altLang="en-US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ransformer </a:t>
            </a:r>
            <a:r>
              <a:rPr lang="en-US" altLang="zh-TW" sz="32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ncoder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zh-TW" sz="3200" b="1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altLang="zh-TW" sz="3200" b="1" spc="3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Self-Attention Mechanism</a:t>
            </a:r>
          </a:p>
          <a:p>
            <a:pPr>
              <a:lnSpc>
                <a:spcPct val="20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altLang="zh-TW" sz="3200" b="1" spc="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6735EDB-2BE9-4CE2-B563-AABA3422C1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0" name="タイトル 19">
            <a:extLst>
              <a:ext uri="{FF2B5EF4-FFF2-40B4-BE49-F238E27FC236}">
                <a16:creationId xmlns:a16="http://schemas.microsoft.com/office/drawing/2014/main" id="{8504CB6B-1021-42FE-A9B8-54D6860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In </a:t>
            </a:r>
            <a:r>
              <a:rPr lang="en-US" altLang="ja-JP" sz="5400" dirty="0">
                <a:solidFill>
                  <a:srgbClr val="FEC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BERT</a:t>
            </a:r>
            <a:r>
              <a:rPr lang="en-US" altLang="ja-JP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…</a:t>
            </a:r>
            <a:endParaRPr kumimoji="1" lang="ja-JP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005DB81-BD03-4713-957F-6594C45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2" y="3027233"/>
            <a:ext cx="8300972" cy="6431092"/>
          </a:xfrm>
          <a:prstGeom prst="rect">
            <a:avLst/>
          </a:prstGeom>
        </p:spPr>
      </p:pic>
      <p:pic>
        <p:nvPicPr>
          <p:cNvPr id="13" name="Picture 2" descr="預訓練語言模型fine-tuning近期進展概述_RUC智能情報站- MdEditor">
            <a:extLst>
              <a:ext uri="{FF2B5EF4-FFF2-40B4-BE49-F238E27FC236}">
                <a16:creationId xmlns:a16="http://schemas.microsoft.com/office/drawing/2014/main" id="{252BE667-87F1-4851-8A3B-D19A8A75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5" y="4168560"/>
            <a:ext cx="9090864" cy="328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77AF150-1D9B-4FDD-BCC0-69ACA53CEF82}"/>
              </a:ext>
            </a:extLst>
          </p:cNvPr>
          <p:cNvSpPr txBox="1"/>
          <p:nvPr/>
        </p:nvSpPr>
        <p:spPr>
          <a:xfrm>
            <a:off x="4186238" y="5808375"/>
            <a:ext cx="74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我</a:t>
            </a:r>
            <a:endParaRPr lang="en-US" altLang="zh-TW" b="1" dirty="0">
              <a:solidFill>
                <a:srgbClr val="FF0000"/>
              </a:solidFill>
            </a:endParaRPr>
          </a:p>
        </p:txBody>
      </p:sp>
      <p:pic>
        <p:nvPicPr>
          <p:cNvPr id="16" name="Picture 8" descr="小白都能看懂的Bert 基礎解讀(三) - 台部落">
            <a:extLst>
              <a:ext uri="{FF2B5EF4-FFF2-40B4-BE49-F238E27FC236}">
                <a16:creationId xmlns:a16="http://schemas.microsoft.com/office/drawing/2014/main" id="{B521067D-DCB5-4D63-A21C-CF342DF2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4" y="2515309"/>
            <a:ext cx="8264608" cy="72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解释BERT为什么是双向表示_阿里武的技术博客-CSDN博客_bert为什么是双向的">
            <a:extLst>
              <a:ext uri="{FF2B5EF4-FFF2-40B4-BE49-F238E27FC236}">
                <a16:creationId xmlns:a16="http://schemas.microsoft.com/office/drawing/2014/main" id="{AC78FC2E-B0EB-4D2B-8016-FEAE3CD76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23" y="2283885"/>
            <a:ext cx="8186600" cy="738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292758-025C-4861-8FAE-E955054C728B}"/>
              </a:ext>
            </a:extLst>
          </p:cNvPr>
          <p:cNvSpPr txBox="1"/>
          <p:nvPr/>
        </p:nvSpPr>
        <p:spPr>
          <a:xfrm>
            <a:off x="9908510" y="8152231"/>
            <a:ext cx="2341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Bidirectional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2C98FD-1EA6-4FC0-A304-954CABC3B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086" y="3027233"/>
            <a:ext cx="9206207" cy="57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43502E-6 -3.33333E-6 L 1.43502E-6 -0.07206 " pathEditMode="relative" rAng="0" ptsTypes="AA">
                                      <p:cBhvr>
                                        <p:cTn id="9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EB3A68FF-5FFB-448A-A1B1-7CC1C4C899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動機發想</a:t>
            </a:r>
            <a:endParaRPr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i="1" dirty="0"/>
              <a:t>Part</a:t>
            </a:r>
            <a:r>
              <a:rPr lang="zh-TW" altLang="en-US" i="1" dirty="0"/>
              <a:t> </a:t>
            </a:r>
            <a:r>
              <a:rPr lang="en-US" altLang="ja-JP" i="1" dirty="0"/>
              <a:t>2: The main purpose</a:t>
            </a:r>
            <a:endParaRPr lang="ja-JP" altLang="en-US" i="1" dirty="0"/>
          </a:p>
        </p:txBody>
      </p:sp>
      <p:pic>
        <p:nvPicPr>
          <p:cNvPr id="7" name="図プレースホルダー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/>
      </p:pic>
    </p:spTree>
    <p:extLst>
      <p:ext uri="{BB962C8B-B14F-4D97-AF65-F5344CB8AC3E}">
        <p14:creationId xmlns:p14="http://schemas.microsoft.com/office/powerpoint/2010/main" val="1452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99A3EAE5-8613-47A5-B242-72CE92EAD1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DAA8AAC5-5D29-40D8-8B0C-A163919A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-4930" y="744073"/>
            <a:ext cx="11226760" cy="1231200"/>
          </a:xfrm>
        </p:spPr>
        <p:txBody>
          <a:bodyPr/>
          <a:lstStyle/>
          <a:p>
            <a:pPr algn="ctr"/>
            <a:r>
              <a:rPr lang="en-US" altLang="zh-TW" dirty="0"/>
              <a:t>Machines are smart, but…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52005F4-8C65-4CB7-9BA5-3533243CD5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73466" y="3646317"/>
            <a:ext cx="8767804" cy="2087207"/>
          </a:xfrm>
        </p:spPr>
        <p:txBody>
          <a:bodyPr/>
          <a:lstStyle/>
          <a:p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Machines can’t understand what emotions are &amp; how humans feel it.</a:t>
            </a:r>
            <a:endParaRPr lang="zh-TW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149EA7A7-AFAC-4473-BD71-D1C195C15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altLang="zh-TW" dirty="0"/>
              <a:t>They don’t have a real heart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95FB110E-C5D2-4606-B680-C0B317C7B13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73466" y="7292634"/>
            <a:ext cx="8188820" cy="2543231"/>
          </a:xfrm>
        </p:spPr>
        <p:txBody>
          <a:bodyPr/>
          <a:lstStyle/>
          <a:p>
            <a:r>
              <a:rPr lang="en-US" altLang="zh-TW" sz="4400" b="1" dirty="0">
                <a:solidFill>
                  <a:schemeClr val="bg1">
                    <a:lumMod val="50000"/>
                  </a:schemeClr>
                </a:solidFill>
              </a:rPr>
              <a:t>Everything machines do is based on commands that humans told it  to follow and execute.</a:t>
            </a:r>
            <a:endParaRPr lang="zh-TW" altLang="en-US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717E8660-514F-4DEC-9286-C4E78770A2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en-US" altLang="zh-TW" dirty="0"/>
              <a:t>They are made by humans</a:t>
            </a:r>
            <a:endParaRPr lang="zh-TW" altLang="en-US" dirty="0"/>
          </a:p>
        </p:txBody>
      </p:sp>
      <p:pic>
        <p:nvPicPr>
          <p:cNvPr id="10242" name="Picture 2" descr="I'll be back - 梗圖產生器">
            <a:extLst>
              <a:ext uri="{FF2B5EF4-FFF2-40B4-BE49-F238E27FC236}">
                <a16:creationId xmlns:a16="http://schemas.microsoft.com/office/drawing/2014/main" id="{F8FCD866-7F51-4F46-8150-5694ABB45BE8}"/>
              </a:ext>
            </a:extLst>
          </p:cNvPr>
          <p:cNvPicPr>
            <a:picLocks noGrp="1" noChangeAspect="1" noChangeArrowheads="1"/>
          </p:cNvPicPr>
          <p:nvPr>
            <p:ph type="chart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3422925"/>
            <a:ext cx="8188820" cy="44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7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369FEE9-8A7A-44C0-9129-0BD1B0EFE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If machines can have a </a:t>
            </a:r>
            <a:br>
              <a:rPr lang="en-US" altLang="zh-TW" dirty="0"/>
            </a:br>
            <a:r>
              <a:rPr lang="en-US" altLang="zh-TW" dirty="0"/>
              <a:t>basic concept with </a:t>
            </a:r>
            <a:br>
              <a:rPr lang="en-US" altLang="zh-TW" dirty="0"/>
            </a:br>
            <a:r>
              <a:rPr lang="en-US" altLang="zh-TW" dirty="0"/>
              <a:t>what “feelings” are…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708388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32268</TotalTime>
  <Words>826</Words>
  <Application>Microsoft Office PowerPoint</Application>
  <PresentationFormat>自訂</PresentationFormat>
  <Paragraphs>107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Reenie Beanie</vt:lpstr>
      <vt:lpstr>Ropa Sans</vt:lpstr>
      <vt:lpstr>Spica Neue</vt:lpstr>
      <vt:lpstr>Arial</vt:lpstr>
      <vt:lpstr>Calibri</vt:lpstr>
      <vt:lpstr>Wingdings</vt:lpstr>
      <vt:lpstr>Title</vt:lpstr>
      <vt:lpstr>Wallpaper</vt:lpstr>
      <vt:lpstr>Common</vt:lpstr>
      <vt:lpstr>Build an English-based Representative Tool</vt:lpstr>
      <vt:lpstr>Table of Contents</vt:lpstr>
      <vt:lpstr>BERT</vt:lpstr>
      <vt:lpstr>What is BERT ?</vt:lpstr>
      <vt:lpstr>Natural Language Processing</vt:lpstr>
      <vt:lpstr>In BERT…</vt:lpstr>
      <vt:lpstr>動機發想</vt:lpstr>
      <vt:lpstr>Machines are smart, but…</vt:lpstr>
      <vt:lpstr>PowerPoint 簡報</vt:lpstr>
      <vt:lpstr>Sentiment analysis with twitter</vt:lpstr>
      <vt:lpstr>But that’s not enough!</vt:lpstr>
      <vt:lpstr>Use BERT more efficiently</vt:lpstr>
      <vt:lpstr>PowerPoint 簡報</vt:lpstr>
      <vt:lpstr>Why choosing the BERT?</vt:lpstr>
      <vt:lpstr>A BERT visualization tool</vt:lpstr>
      <vt:lpstr>實作方法</vt:lpstr>
      <vt:lpstr>Ideas about the 3 features</vt:lpstr>
      <vt:lpstr>Identify special tasks</vt:lpstr>
      <vt:lpstr>成果展示</vt:lpstr>
      <vt:lpstr>Data set that I’ve used now</vt:lpstr>
      <vt:lpstr>PowerPoint 簡報</vt:lpstr>
      <vt:lpstr>反思&amp;展望</vt:lpstr>
      <vt:lpstr>Some discoveries</vt:lpstr>
      <vt:lpstr>What can be done next</vt:lpstr>
      <vt:lpstr>客座提問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CHU TZUYU</cp:lastModifiedBy>
  <cp:revision>1079</cp:revision>
  <dcterms:created xsi:type="dcterms:W3CDTF">2015-02-26T15:14:38Z</dcterms:created>
  <dcterms:modified xsi:type="dcterms:W3CDTF">2022-01-18T21:14:15Z</dcterms:modified>
</cp:coreProperties>
</file>